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6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5" r:id="rId20"/>
  </p:sldIdLst>
  <p:sldSz cx="14630400" cy="8229600"/>
  <p:notesSz cx="8229600" cy="14630400"/>
  <p:embeddedFontLst>
    <p:embeddedFont>
      <p:font typeface="Heebo Light" pitchFamily="2" charset="-79"/>
      <p:regular r:id="rId22"/>
    </p:embeddedFont>
    <p:embeddedFont>
      <p:font typeface="Montserrat" panose="00000500000000000000" pitchFamily="2" charset="0"/>
      <p:regular r:id="rId23"/>
    </p:embeddedFont>
    <p:embeddedFont>
      <p:font typeface="Montserrat Light" panose="000004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4ED2-7825-48EE-8D5D-BF018F2C5498}" v="28" dt="2025-12-30T13:45:53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viewProps" Target="/ppt/viewProps.xml" Id="rId26" /><Relationship Type="http://schemas.openxmlformats.org/officeDocument/2006/relationships/slide" Target="/ppt/slides/slide2.xml" Id="rId3" /><Relationship Type="http://schemas.openxmlformats.org/officeDocument/2006/relationships/notesMaster" Target="/ppt/notesMasters/notesMaster1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presProps" Target="/ppt/presProps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microsoft.com/office/2015/10/relationships/revisionInfo" Target="/ppt/revisionInfo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font" Target="/ppt/fonts/font3.fntdata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font" Target="/ppt/fonts/font2.fntdata" Id="rId23" /><Relationship Type="http://schemas.openxmlformats.org/officeDocument/2006/relationships/tableStyles" Target="/ppt/tableStyles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font" Target="/ppt/fonts/font1.fntdata" Id="rId22" /><Relationship Type="http://schemas.openxmlformats.org/officeDocument/2006/relationships/theme" Target="/ppt/theme/theme1.xml" Id="rId27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25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156D-2EBF-C98D-89D3-61175CB9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95F36-A7CB-0711-32F8-FED272B1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33400-1056-A599-FAF7-308EF7C4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50466-9EC4-23B8-8DDA-F6FD102B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40.png" Id="rId8" /><Relationship Type="http://schemas.openxmlformats.org/officeDocument/2006/relationships/image" Target="/ppt/media/image45.png" Id="rId13" /><Relationship Type="http://schemas.openxmlformats.org/officeDocument/2006/relationships/image" Target="/ppt/media/image35.png" Id="rId3" /><Relationship Type="http://schemas.openxmlformats.org/officeDocument/2006/relationships/image" Target="/ppt/media/image39.png" Id="rId7" /><Relationship Type="http://schemas.openxmlformats.org/officeDocument/2006/relationships/image" Target="/ppt/media/image44.png" Id="rId12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38.png" Id="rId6" /><Relationship Type="http://schemas.openxmlformats.org/officeDocument/2006/relationships/image" Target="/ppt/media/image43.png" Id="rId11" /><Relationship Type="http://schemas.openxmlformats.org/officeDocument/2006/relationships/image" Target="/ppt/media/image37.png" Id="rId5" /><Relationship Type="http://schemas.openxmlformats.org/officeDocument/2006/relationships/image" Target="/ppt/media/image42.png" Id="rId10" /><Relationship Type="http://schemas.openxmlformats.org/officeDocument/2006/relationships/image" Target="/ppt/media/image36.png" Id="rId4" /><Relationship Type="http://schemas.openxmlformats.org/officeDocument/2006/relationships/image" Target="/ppt/media/image41.png" Id="rId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46.png" Id="rId2" /><Relationship Type="http://schemas.openxmlformats.org/officeDocument/2006/relationships/slideLayout" Target="/ppt/slideLayouts/slideLayout3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47.jpeg" Id="rId2" /><Relationship Type="http://schemas.openxmlformats.org/officeDocument/2006/relationships/slideLayout" Target="/ppt/slideLayouts/slideLayout3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48.jpeg" Id="rId2" /><Relationship Type="http://schemas.openxmlformats.org/officeDocument/2006/relationships/slideLayout" Target="/ppt/slideLayouts/slideLayout3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49.jpeg" Id="rId2" /><Relationship Type="http://schemas.openxmlformats.org/officeDocument/2006/relationships/slideLayout" Target="/ppt/slideLayouts/slideLayout3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50.jpeg" Id="rId2" /><Relationship Type="http://schemas.openxmlformats.org/officeDocument/2006/relationships/slideLayout" Target="/ppt/slideLayouts/slideLayout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51.jpeg" Id="rId2" /><Relationship Type="http://schemas.openxmlformats.org/officeDocument/2006/relationships/slideLayout" Target="/ppt/slideLayouts/slideLayout3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52.jpeg" Id="rId2" /><Relationship Type="http://schemas.openxmlformats.org/officeDocument/2006/relationships/slideLayout" Target="/ppt/slideLayouts/slideLayout3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53.jpeg" Id="rId2" /><Relationship Type="http://schemas.openxmlformats.org/officeDocument/2006/relationships/slideLayout" Target="/ppt/slideLayouts/slideLayout3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59.svg" Id="rId8" /><Relationship Type="http://schemas.openxmlformats.org/officeDocument/2006/relationships/image" Target="/ppt/media/image64.png" Id="rId13" /><Relationship Type="http://schemas.openxmlformats.org/officeDocument/2006/relationships/image" Target="/ppt/media/image54.png" Id="rId3" /><Relationship Type="http://schemas.openxmlformats.org/officeDocument/2006/relationships/image" Target="/ppt/media/image58.png" Id="rId7" /><Relationship Type="http://schemas.openxmlformats.org/officeDocument/2006/relationships/image" Target="/ppt/media/image63.svg" Id="rId12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57.svg" Id="rId6" /><Relationship Type="http://schemas.openxmlformats.org/officeDocument/2006/relationships/image" Target="/ppt/media/image62.png" Id="rId11" /><Relationship Type="http://schemas.openxmlformats.org/officeDocument/2006/relationships/image" Target="/ppt/media/image56.png" Id="rId5" /><Relationship Type="http://schemas.openxmlformats.org/officeDocument/2006/relationships/image" Target="/ppt/media/image61.svg" Id="rId10" /><Relationship Type="http://schemas.openxmlformats.org/officeDocument/2006/relationships/image" Target="/ppt/media/image55.svg" Id="rId4" /><Relationship Type="http://schemas.openxmlformats.org/officeDocument/2006/relationships/image" Target="/ppt/media/image60.png" Id="rId9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0.png" Id="rId8" /><Relationship Type="http://schemas.openxmlformats.org/officeDocument/2006/relationships/image" Target="/ppt/media/image5.png" Id="rId3" /><Relationship Type="http://schemas.openxmlformats.org/officeDocument/2006/relationships/image" Target="/ppt/media/image9.svg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8.png" Id="rId6" /><Relationship Type="http://schemas.openxmlformats.org/officeDocument/2006/relationships/image" Target="/ppt/media/image13.svg" Id="rId11" /><Relationship Type="http://schemas.openxmlformats.org/officeDocument/2006/relationships/image" Target="/ppt/media/image7.png" Id="rId5" /><Relationship Type="http://schemas.openxmlformats.org/officeDocument/2006/relationships/image" Target="/ppt/media/image12.png" Id="rId10" /><Relationship Type="http://schemas.openxmlformats.org/officeDocument/2006/relationships/image" Target="/ppt/media/image6.png" Id="rId4" /><Relationship Type="http://schemas.openxmlformats.org/officeDocument/2006/relationships/image" Target="/ppt/media/image11.sv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2.png" Id="rId8" /><Relationship Type="http://schemas.openxmlformats.org/officeDocument/2006/relationships/image" Target="/ppt/media/image17.png" Id="rId3" /><Relationship Type="http://schemas.openxmlformats.org/officeDocument/2006/relationships/image" Target="/ppt/media/image21.png" Id="rId7" /><Relationship Type="http://schemas.openxmlformats.org/officeDocument/2006/relationships/image" Target="/ppt/media/image26.svg" Id="rId12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0.svg" Id="rId6" /><Relationship Type="http://schemas.openxmlformats.org/officeDocument/2006/relationships/image" Target="/ppt/media/image25.png" Id="rId11" /><Relationship Type="http://schemas.openxmlformats.org/officeDocument/2006/relationships/image" Target="/ppt/media/image19.png" Id="rId5" /><Relationship Type="http://schemas.openxmlformats.org/officeDocument/2006/relationships/image" Target="/ppt/media/image24.png" Id="rId10" /><Relationship Type="http://schemas.openxmlformats.org/officeDocument/2006/relationships/image" Target="/ppt/media/image18.png" Id="rId4" /><Relationship Type="http://schemas.openxmlformats.org/officeDocument/2006/relationships/image" Target="/ppt/media/image23.sv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7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svg" Id="rId5" /><Relationship Type="http://schemas.openxmlformats.org/officeDocument/2006/relationships/image" Target="/ppt/media/image28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0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3.png" Id="rId6" /><Relationship Type="http://schemas.openxmlformats.org/officeDocument/2006/relationships/image" Target="/ppt/media/image32.png" Id="rId5" /><Relationship Type="http://schemas.openxmlformats.org/officeDocument/2006/relationships/image" Target="/ppt/media/image31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4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40.png" Id="rId8" /><Relationship Type="http://schemas.openxmlformats.org/officeDocument/2006/relationships/image" Target="/ppt/media/image45.png" Id="rId13" /><Relationship Type="http://schemas.openxmlformats.org/officeDocument/2006/relationships/image" Target="/ppt/media/image35.png" Id="rId3" /><Relationship Type="http://schemas.openxmlformats.org/officeDocument/2006/relationships/image" Target="/ppt/media/image39.png" Id="rId7" /><Relationship Type="http://schemas.openxmlformats.org/officeDocument/2006/relationships/image" Target="/ppt/media/image44.png" Id="rId12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38.png" Id="rId6" /><Relationship Type="http://schemas.openxmlformats.org/officeDocument/2006/relationships/image" Target="/ppt/media/image43.png" Id="rId11" /><Relationship Type="http://schemas.openxmlformats.org/officeDocument/2006/relationships/image" Target="/ppt/media/image37.png" Id="rId5" /><Relationship Type="http://schemas.openxmlformats.org/officeDocument/2006/relationships/image" Target="/ppt/media/image42.png" Id="rId10" /><Relationship Type="http://schemas.openxmlformats.org/officeDocument/2006/relationships/image" Target="/ppt/media/image36.png" Id="rId4" /><Relationship Type="http://schemas.openxmlformats.org/officeDocument/2006/relationships/image" Target="/ppt/media/image41.png" Id="rId9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AirAware: Smart Air Quality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Unveiling our progress on AirAware, a cutting-edge system designed to predict air quality with precision and empower users with crucial environmental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covers the significant strides made in Milestone-3, marking 75% project completion.</a:t>
            </a:r>
            <a:endParaRPr lang="en-US" sz="1750" dirty="0"/>
          </a:p>
        </p:txBody>
      </p:sp>
      <p:pic>
        <p:nvPicPr>
          <p:cNvPr id="1026" name="Picture 2" descr="London Air Pollution Map &amp; Real-time Air Quality Monitoring | Air Aware">
            <a:extLst>
              <a:ext uri="{FF2B5EF4-FFF2-40B4-BE49-F238E27FC236}">
                <a16:creationId xmlns:a16="http://schemas.microsoft.com/office/drawing/2014/main" id="{80241F55-DB18-07C0-C3E1-B60925CC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B490-E5E7-5213-FF1A-EDE371AE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CA1A16-EA8B-63FD-5B5C-5E332A17DC28}"/>
              </a:ext>
            </a:extLst>
          </p:cNvPr>
          <p:cNvSpPr/>
          <p:nvPr/>
        </p:nvSpPr>
        <p:spPr>
          <a:xfrm>
            <a:off x="793790" y="1590080"/>
            <a:ext cx="9305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Powering AirAware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ED44AEF-7ECC-51EB-708A-7BF99E38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34" y="2898457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D629D33-4591-9BB7-3CEF-3B06EBCE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957" y="2898457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8D0F3084-0578-F81C-BB92-B21F0D777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0" y="2898457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1AFC3FBF-068B-7306-47D8-FEEC76ECC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603" y="2898457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0C340DB2-E98E-9489-3BD3-5E32478F0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926" y="2898457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D88883C6-6F9B-255E-9004-4E0290425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248" y="2898457"/>
            <a:ext cx="1448872" cy="907256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9C4DF036-AF2D-D09D-05CE-9F26C39E8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6571" y="2898457"/>
            <a:ext cx="1448872" cy="907256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EE97F163-B16F-E27F-A3F2-7E9BBF71A5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6894" y="2898457"/>
            <a:ext cx="1448872" cy="907256"/>
          </a:xfrm>
          <a:prstGeom prst="rect">
            <a:avLst/>
          </a:prstGeom>
        </p:spPr>
      </p:pic>
      <p:pic>
        <p:nvPicPr>
          <p:cNvPr id="11" name="Image 8" descr="preencoded.png">
            <a:extLst>
              <a:ext uri="{FF2B5EF4-FFF2-40B4-BE49-F238E27FC236}">
                <a16:creationId xmlns:a16="http://schemas.microsoft.com/office/drawing/2014/main" id="{E5507CBF-C497-2103-B34B-B7475C1B1C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0382" y="3987165"/>
            <a:ext cx="1448872" cy="907256"/>
          </a:xfrm>
          <a:prstGeom prst="rect">
            <a:avLst/>
          </a:prstGeom>
        </p:spPr>
      </p:pic>
      <p:pic>
        <p:nvPicPr>
          <p:cNvPr id="12" name="Image 9" descr="preencoded.png">
            <a:extLst>
              <a:ext uri="{FF2B5EF4-FFF2-40B4-BE49-F238E27FC236}">
                <a16:creationId xmlns:a16="http://schemas.microsoft.com/office/drawing/2014/main" id="{07B33B41-1472-1058-BF5F-7FE407FAF4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705" y="3987165"/>
            <a:ext cx="1448872" cy="907256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F6968696-E0D6-8939-BEFD-375D37669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028" y="3987165"/>
            <a:ext cx="1448872" cy="907256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25323854-E290-4893-143F-4381466EFA4F}"/>
              </a:ext>
            </a:extLst>
          </p:cNvPr>
          <p:cNvSpPr/>
          <p:nvPr/>
        </p:nvSpPr>
        <p:spPr>
          <a:xfrm>
            <a:off x="793790" y="52955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robust technology stack ensures a scalable, efficient, and user-friendly AirAware system.</a:t>
            </a: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9B990852-F838-2775-CE12-5F6BB9EA5C80}"/>
              </a:ext>
            </a:extLst>
          </p:cNvPr>
          <p:cNvSpPr/>
          <p:nvPr/>
        </p:nvSpPr>
        <p:spPr>
          <a:xfrm>
            <a:off x="793790" y="59135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From frontend development to advanced machine learning and natural language processing, each tool plays a critical role in bringing our vision to life.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7549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701FB-945B-0D2E-D01F-BFF1D585D8D9}"/>
              </a:ext>
            </a:extLst>
          </p:cNvPr>
          <p:cNvSpPr txBox="1"/>
          <p:nvPr/>
        </p:nvSpPr>
        <p:spPr>
          <a:xfrm>
            <a:off x="1093509" y="801278"/>
            <a:ext cx="58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OUTPUT SCREENS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1DD6B90-A35B-D87B-C238-4614B39D03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4011" y="3962399"/>
            <a:ext cx="3653589" cy="36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D1F1B-0F6D-606D-F60C-931EBD98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95" y="1611613"/>
            <a:ext cx="12438648" cy="60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7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44A19-60DC-CB02-8F20-18D329C3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2" y="1058779"/>
            <a:ext cx="13189079" cy="6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59C4-4AEC-BBC4-3164-CDCDD9DE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8" y="830178"/>
            <a:ext cx="13694543" cy="67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5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B67E7-2182-16F5-4910-0723D521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0" y="607835"/>
            <a:ext cx="13654019" cy="67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0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D55BA-DBC5-ABDA-A424-6C4E8EF4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7" y="775676"/>
            <a:ext cx="13577124" cy="66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0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13C37-5596-8B18-33AE-419D0CC7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31" y="1337259"/>
            <a:ext cx="6316579" cy="58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1A683-C61B-EAB3-1C8B-C9EEA92F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62062"/>
            <a:ext cx="12382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1D049-2647-DA36-BDDF-FF699DFA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7" y="849550"/>
            <a:ext cx="13378745" cy="65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5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657" y="491966"/>
            <a:ext cx="4032766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&amp; Next Steps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0657" y="1280517"/>
            <a:ext cx="278832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Milestone-4 Achievements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490657" y="1700927"/>
            <a:ext cx="6653570" cy="5115163"/>
          </a:xfrm>
          <a:prstGeom prst="roundRect">
            <a:avLst>
              <a:gd name="adj" fmla="val 115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8277" y="1708547"/>
            <a:ext cx="6638330" cy="709732"/>
          </a:xfrm>
          <a:prstGeom prst="roundRect">
            <a:avLst>
              <a:gd name="adj" fmla="val 8297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638413" y="1848683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 Training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498277" y="2418278"/>
            <a:ext cx="6638330" cy="920115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8" name="Shape 6"/>
          <p:cNvSpPr/>
          <p:nvPr/>
        </p:nvSpPr>
        <p:spPr>
          <a:xfrm>
            <a:off x="498277" y="2418278"/>
            <a:ext cx="6638330" cy="15240"/>
          </a:xfrm>
          <a:prstGeom prst="roundRect">
            <a:avLst>
              <a:gd name="adj" fmla="val 386404"/>
            </a:avLst>
          </a:prstGeom>
          <a:solidFill>
            <a:srgbClr val="4A2C85"/>
          </a:solidFill>
          <a:ln/>
        </p:spPr>
      </p:sp>
      <p:sp>
        <p:nvSpPr>
          <p:cNvPr id="9" name="Shape 7"/>
          <p:cNvSpPr/>
          <p:nvPr/>
        </p:nvSpPr>
        <p:spPr>
          <a:xfrm>
            <a:off x="3642122" y="2250638"/>
            <a:ext cx="350520" cy="350520"/>
          </a:xfrm>
          <a:prstGeom prst="roundRect">
            <a:avLst>
              <a:gd name="adj" fmla="val 16800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9752" y="2338268"/>
            <a:ext cx="175260" cy="17526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38413" y="2768798"/>
            <a:ext cx="196369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Predictions Integrated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498277" y="3338393"/>
            <a:ext cx="6638330" cy="920115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3" name="Shape 10"/>
          <p:cNvSpPr/>
          <p:nvPr/>
        </p:nvSpPr>
        <p:spPr>
          <a:xfrm>
            <a:off x="498277" y="3338393"/>
            <a:ext cx="6638330" cy="15240"/>
          </a:xfrm>
          <a:prstGeom prst="roundRect">
            <a:avLst>
              <a:gd name="adj" fmla="val 386404"/>
            </a:avLst>
          </a:prstGeom>
          <a:solidFill>
            <a:srgbClr val="4A2C85"/>
          </a:solidFill>
          <a:ln/>
        </p:spPr>
      </p:sp>
      <p:sp>
        <p:nvSpPr>
          <p:cNvPr id="14" name="Shape 11"/>
          <p:cNvSpPr/>
          <p:nvPr/>
        </p:nvSpPr>
        <p:spPr>
          <a:xfrm>
            <a:off x="3642122" y="3170753"/>
            <a:ext cx="350520" cy="350520"/>
          </a:xfrm>
          <a:prstGeom prst="roundRect">
            <a:avLst>
              <a:gd name="adj" fmla="val 16800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752" y="3258383"/>
            <a:ext cx="175260" cy="17526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38413" y="3688913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APIs Implemented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498277" y="4258508"/>
            <a:ext cx="6638330" cy="920115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8" name="Shape 14"/>
          <p:cNvSpPr/>
          <p:nvPr/>
        </p:nvSpPr>
        <p:spPr>
          <a:xfrm>
            <a:off x="498277" y="4258508"/>
            <a:ext cx="6638330" cy="15240"/>
          </a:xfrm>
          <a:prstGeom prst="roundRect">
            <a:avLst>
              <a:gd name="adj" fmla="val 386404"/>
            </a:avLst>
          </a:prstGeom>
          <a:solidFill>
            <a:srgbClr val="4A2C85"/>
          </a:solidFill>
          <a:ln/>
        </p:spPr>
      </p:sp>
      <p:sp>
        <p:nvSpPr>
          <p:cNvPr id="19" name="Shape 15"/>
          <p:cNvSpPr/>
          <p:nvPr/>
        </p:nvSpPr>
        <p:spPr>
          <a:xfrm>
            <a:off x="3642122" y="4090868"/>
            <a:ext cx="350520" cy="350520"/>
          </a:xfrm>
          <a:prstGeom prst="roundRect">
            <a:avLst>
              <a:gd name="adj" fmla="val 16800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9752" y="4178498"/>
            <a:ext cx="175260" cy="17526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38413" y="4609028"/>
            <a:ext cx="190428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Upgraded</a:t>
            </a:r>
            <a:endParaRPr lang="en-US" sz="1350" dirty="0"/>
          </a:p>
        </p:txBody>
      </p:sp>
      <p:sp>
        <p:nvSpPr>
          <p:cNvPr id="22" name="Shape 17"/>
          <p:cNvSpPr/>
          <p:nvPr/>
        </p:nvSpPr>
        <p:spPr>
          <a:xfrm>
            <a:off x="498277" y="5178623"/>
            <a:ext cx="6638330" cy="920115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23" name="Shape 18"/>
          <p:cNvSpPr/>
          <p:nvPr/>
        </p:nvSpPr>
        <p:spPr>
          <a:xfrm>
            <a:off x="498277" y="5178623"/>
            <a:ext cx="6638330" cy="15240"/>
          </a:xfrm>
          <a:prstGeom prst="roundRect">
            <a:avLst>
              <a:gd name="adj" fmla="val 386404"/>
            </a:avLst>
          </a:prstGeom>
          <a:solidFill>
            <a:srgbClr val="4A2C85"/>
          </a:solidFill>
          <a:ln/>
        </p:spPr>
      </p:sp>
      <p:sp>
        <p:nvSpPr>
          <p:cNvPr id="24" name="Shape 19"/>
          <p:cNvSpPr/>
          <p:nvPr/>
        </p:nvSpPr>
        <p:spPr>
          <a:xfrm>
            <a:off x="3642122" y="5010983"/>
            <a:ext cx="350520" cy="350520"/>
          </a:xfrm>
          <a:prstGeom prst="roundRect">
            <a:avLst>
              <a:gd name="adj" fmla="val 16800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9752" y="5098613"/>
            <a:ext cx="175260" cy="17526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38413" y="5529143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 Developed</a:t>
            </a:r>
            <a:endParaRPr lang="en-US" sz="1350" dirty="0"/>
          </a:p>
        </p:txBody>
      </p:sp>
      <p:sp>
        <p:nvSpPr>
          <p:cNvPr id="27" name="Shape 21"/>
          <p:cNvSpPr/>
          <p:nvPr/>
        </p:nvSpPr>
        <p:spPr>
          <a:xfrm>
            <a:off x="498277" y="6098738"/>
            <a:ext cx="6638330" cy="709732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28" name="Shape 22"/>
          <p:cNvSpPr/>
          <p:nvPr/>
        </p:nvSpPr>
        <p:spPr>
          <a:xfrm>
            <a:off x="498277" y="6098738"/>
            <a:ext cx="6638330" cy="15240"/>
          </a:xfrm>
          <a:prstGeom prst="roundRect">
            <a:avLst>
              <a:gd name="adj" fmla="val 386404"/>
            </a:avLst>
          </a:prstGeom>
          <a:solidFill>
            <a:srgbClr val="4A2C85"/>
          </a:solidFill>
          <a:ln/>
        </p:spPr>
      </p:sp>
      <p:sp>
        <p:nvSpPr>
          <p:cNvPr id="29" name="Shape 23"/>
          <p:cNvSpPr/>
          <p:nvPr/>
        </p:nvSpPr>
        <p:spPr>
          <a:xfrm>
            <a:off x="3642122" y="5931098"/>
            <a:ext cx="350520" cy="350520"/>
          </a:xfrm>
          <a:prstGeom prst="roundRect">
            <a:avLst>
              <a:gd name="adj" fmla="val 16800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9752" y="6018728"/>
            <a:ext cx="175260" cy="17526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638413" y="6449258"/>
            <a:ext cx="199155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Ready</a:t>
            </a:r>
            <a:endParaRPr lang="en-US" sz="1350" dirty="0"/>
          </a:p>
        </p:txBody>
      </p:sp>
      <p:sp>
        <p:nvSpPr>
          <p:cNvPr id="32" name="Text 25"/>
          <p:cNvSpPr/>
          <p:nvPr/>
        </p:nvSpPr>
        <p:spPr>
          <a:xfrm>
            <a:off x="7493794" y="1280517"/>
            <a:ext cx="312348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Milestone-3 (75% Completion)</a:t>
            </a:r>
            <a:endParaRPr lang="en-US" sz="1650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794" y="1700927"/>
            <a:ext cx="420529" cy="114300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8054459" y="1841063"/>
            <a:ext cx="227611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Multi-Pollutant Prediction</a:t>
            </a:r>
            <a:endParaRPr lang="en-US" sz="1350" dirty="0"/>
          </a:p>
        </p:txBody>
      </p:sp>
      <p:sp>
        <p:nvSpPr>
          <p:cNvPr id="35" name="Text 27"/>
          <p:cNvSpPr/>
          <p:nvPr/>
        </p:nvSpPr>
        <p:spPr>
          <a:xfrm>
            <a:off x="8054459" y="2200275"/>
            <a:ext cx="6092904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Expanding predictions beyond PM2.5 to include a wider range of pollutants.</a:t>
            </a:r>
            <a:endParaRPr lang="en-US" sz="110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4058" y="2704862"/>
            <a:ext cx="420529" cy="114300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8264723" y="2844998"/>
            <a:ext cx="268700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Weather Integration</a:t>
            </a:r>
            <a:endParaRPr lang="en-US" sz="1350" dirty="0"/>
          </a:p>
        </p:txBody>
      </p:sp>
      <p:sp>
        <p:nvSpPr>
          <p:cNvPr id="38" name="Text 29"/>
          <p:cNvSpPr/>
          <p:nvPr/>
        </p:nvSpPr>
        <p:spPr>
          <a:xfrm>
            <a:off x="8264723" y="3204210"/>
            <a:ext cx="5882640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Incorporating live weather data for enhanced prediction accuracy.</a:t>
            </a:r>
            <a:endParaRPr lang="en-US" sz="1100" dirty="0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4323" y="3708797"/>
            <a:ext cx="420529" cy="11430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8474988" y="3848933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AQI Computation</a:t>
            </a:r>
            <a:endParaRPr lang="en-US" sz="1350" dirty="0"/>
          </a:p>
        </p:txBody>
      </p:sp>
      <p:sp>
        <p:nvSpPr>
          <p:cNvPr id="41" name="Text 31"/>
          <p:cNvSpPr/>
          <p:nvPr/>
        </p:nvSpPr>
        <p:spPr>
          <a:xfrm>
            <a:off x="8474988" y="4208145"/>
            <a:ext cx="56723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comprehensive Air Quality Index calculation for holistic understanding.</a:t>
            </a:r>
            <a:endParaRPr lang="en-US" sz="1100" dirty="0"/>
          </a:p>
        </p:txBody>
      </p:sp>
      <p:pic>
        <p:nvPicPr>
          <p:cNvPr id="42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4706" y="4712732"/>
            <a:ext cx="420529" cy="114300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8685371" y="4852868"/>
            <a:ext cx="175260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Alerts Automation</a:t>
            </a:r>
            <a:endParaRPr lang="en-US" sz="1350" dirty="0"/>
          </a:p>
        </p:txBody>
      </p:sp>
      <p:sp>
        <p:nvSpPr>
          <p:cNvPr id="44" name="Text 33"/>
          <p:cNvSpPr/>
          <p:nvPr/>
        </p:nvSpPr>
        <p:spPr>
          <a:xfrm>
            <a:off x="8685371" y="5212080"/>
            <a:ext cx="546199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Implementing automated alerts for critical air quality changes.</a:t>
            </a:r>
            <a:endParaRPr lang="en-US" sz="1100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4323" y="5716667"/>
            <a:ext cx="420529" cy="11430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8474988" y="5856803"/>
            <a:ext cx="205668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Final Enhancements</a:t>
            </a:r>
            <a:endParaRPr lang="en-US" sz="1350" dirty="0"/>
          </a:p>
        </p:txBody>
      </p:sp>
      <p:sp>
        <p:nvSpPr>
          <p:cNvPr id="47" name="Text 35"/>
          <p:cNvSpPr/>
          <p:nvPr/>
        </p:nvSpPr>
        <p:spPr>
          <a:xfrm>
            <a:off x="8474988" y="6216015"/>
            <a:ext cx="56723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Polishing the user interface for an even more intuitive and engaging experience.</a:t>
            </a:r>
            <a:endParaRPr lang="en-US" sz="1100" dirty="0"/>
          </a:p>
        </p:txBody>
      </p:sp>
      <p:sp>
        <p:nvSpPr>
          <p:cNvPr id="48" name="Text 36"/>
          <p:cNvSpPr/>
          <p:nvPr/>
        </p:nvSpPr>
        <p:spPr>
          <a:xfrm>
            <a:off x="490657" y="7131368"/>
            <a:ext cx="136490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your attention. We are excited for the next phase of AirAware!</a:t>
            </a:r>
            <a:endParaRPr lang="en-US" sz="1100" dirty="0"/>
          </a:p>
        </p:txBody>
      </p:sp>
      <p:sp>
        <p:nvSpPr>
          <p:cNvPr id="49" name="Text 37"/>
          <p:cNvSpPr/>
          <p:nvPr/>
        </p:nvSpPr>
        <p:spPr>
          <a:xfrm>
            <a:off x="490657" y="7513320"/>
            <a:ext cx="136490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 1:</a:t>
            </a: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Rajalaksmi, Rahul, Sreya, Lokesh, Divija Nandana.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5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3216712"/>
            <a:ext cx="9204603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Milestone-4: Laying the Foundation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7830" y="4507944"/>
            <a:ext cx="4244340" cy="2565559"/>
          </a:xfrm>
          <a:prstGeom prst="roundRect">
            <a:avLst>
              <a:gd name="adj" fmla="val 427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4485084"/>
            <a:ext cx="424434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770" y="4191714"/>
            <a:ext cx="632460" cy="63246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3556" y="4381500"/>
            <a:ext cx="252889" cy="25288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71431" y="5034915"/>
            <a:ext cx="295477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&amp; Prep</a:t>
            </a:r>
            <a:endParaRPr lang="en-US" sz="2050" dirty="0"/>
          </a:p>
        </p:txBody>
      </p:sp>
      <p:sp>
        <p:nvSpPr>
          <p:cNvPr id="9" name="Text 3"/>
          <p:cNvSpPr/>
          <p:nvPr/>
        </p:nvSpPr>
        <p:spPr>
          <a:xfrm>
            <a:off x="971431" y="5490686"/>
            <a:ext cx="3777139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Acquired Delhi AQ dataset from Kaggle, followed by meticulous cleaning and normalization processes.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5192911" y="4507944"/>
            <a:ext cx="4244459" cy="2565559"/>
          </a:xfrm>
          <a:prstGeom prst="roundRect">
            <a:avLst>
              <a:gd name="adj" fmla="val 427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11" y="4485084"/>
            <a:ext cx="424445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851" y="4191714"/>
            <a:ext cx="632460" cy="63246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8637" y="4381500"/>
            <a:ext cx="252889" cy="252889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5426512" y="5034915"/>
            <a:ext cx="27340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&amp; Database</a:t>
            </a:r>
            <a:endParaRPr lang="en-US" sz="2050" dirty="0"/>
          </a:p>
        </p:txBody>
      </p:sp>
      <p:sp>
        <p:nvSpPr>
          <p:cNvPr id="15" name="Text 6"/>
          <p:cNvSpPr/>
          <p:nvPr/>
        </p:nvSpPr>
        <p:spPr>
          <a:xfrm>
            <a:off x="5426512" y="5490686"/>
            <a:ext cx="377725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Successfully set up MongoDB for data storage and developed a basic FastAPI backend with essential endpoints.</a:t>
            </a:r>
            <a:endParaRPr lang="en-US" sz="1650" dirty="0"/>
          </a:p>
        </p:txBody>
      </p:sp>
      <p:sp>
        <p:nvSpPr>
          <p:cNvPr id="16" name="Shape 7"/>
          <p:cNvSpPr/>
          <p:nvPr/>
        </p:nvSpPr>
        <p:spPr>
          <a:xfrm>
            <a:off x="9648111" y="4507944"/>
            <a:ext cx="4244340" cy="2565559"/>
          </a:xfrm>
          <a:prstGeom prst="roundRect">
            <a:avLst>
              <a:gd name="adj" fmla="val 427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111" y="4485084"/>
            <a:ext cx="4244340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051" y="4191714"/>
            <a:ext cx="632460" cy="63246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43836" y="4381500"/>
            <a:ext cx="252889" cy="252889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881711" y="503491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&amp; Docs</a:t>
            </a:r>
            <a:endParaRPr lang="en-US" sz="2050" dirty="0"/>
          </a:p>
        </p:txBody>
      </p:sp>
      <p:sp>
        <p:nvSpPr>
          <p:cNvPr id="21" name="Text 9"/>
          <p:cNvSpPr/>
          <p:nvPr/>
        </p:nvSpPr>
        <p:spPr>
          <a:xfrm>
            <a:off x="9881711" y="5490686"/>
            <a:ext cx="3777139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 a React dashboard skeleton, including summary cards, data tables, and comprehensive project documentation.</a:t>
            </a:r>
            <a:endParaRPr lang="en-US" sz="1650" dirty="0"/>
          </a:p>
        </p:txBody>
      </p:sp>
      <p:sp>
        <p:nvSpPr>
          <p:cNvPr id="22" name="Text 10"/>
          <p:cNvSpPr/>
          <p:nvPr/>
        </p:nvSpPr>
        <p:spPr>
          <a:xfrm>
            <a:off x="737830" y="7310676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Milestone-1 established the critical infrastructure, providing a robust base for advanced features in Milestone-2.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943451"/>
            <a:ext cx="77231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Milestone-4 Goals: Advancing Prediction &amp; Insights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446" y="2719268"/>
            <a:ext cx="3613904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Engine Development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10446" y="3683198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a complete Machine Learning pipeline.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10446" y="4403765"/>
            <a:ext cx="3613904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 and evaluate three distinct models: Linear Regression, Random Forest, and SVM.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10446" y="5449133"/>
            <a:ext cx="361390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the next PM2.5 value.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446" y="5844897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 actual vs. predicted values and compute accuracy metrics.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10446" y="6565463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and integrate dedicated Prediction APIs.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7270" y="2719268"/>
            <a:ext cx="3613904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&amp; Chatbot Integration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4827270" y="3683198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prediction capabilities into the existing dashboard.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7270" y="4403765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an interactive error heatmap for visual analysis.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7270" y="5124331"/>
            <a:ext cx="361390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the AirAware Chatbot as a separate, intelligent module.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977"/>
            <a:ext cx="104545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Pipeline: From Data to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3428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Loading &amp; Target Variable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Cleaned dataset loaded. Defined "next PM2.5" as the primary target for prediction.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663428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837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281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Identified key features: PM2.5, PM10, CO2, NO2, SO2, temperature, and humidity for model training.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663428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Train-Test Split &amp; Model Training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partitioned into training and testing sets. Three distinct ML models were trained.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00330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697379"/>
            <a:ext cx="3148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&amp; Selection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Models rigorously evaluated using R², MSE, and RMSE. The best-performing model was selected.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500330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697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Persistence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chosen model and a comparison dataset were saved for future use and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106" y="626269"/>
            <a:ext cx="7722156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Trained &amp; Best Performer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7106" y="1494592"/>
            <a:ext cx="3820954" cy="2148483"/>
          </a:xfrm>
          <a:prstGeom prst="roundRect">
            <a:avLst>
              <a:gd name="adj" fmla="val 3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8" y="1689973"/>
            <a:ext cx="563285" cy="56328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388" y="1844873"/>
            <a:ext cx="253484" cy="253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52488" y="2441019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852488" y="2846903"/>
            <a:ext cx="3430191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foundational model, providing a baseline for predictive performance.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4665821" y="1494592"/>
            <a:ext cx="3821073" cy="2148483"/>
          </a:xfrm>
          <a:prstGeom prst="roundRect">
            <a:avLst>
              <a:gd name="adj" fmla="val 3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203" y="1689973"/>
            <a:ext cx="563285" cy="56328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6103" y="1844873"/>
            <a:ext cx="253484" cy="2534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61203" y="2441019"/>
            <a:ext cx="3053120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Regressor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4861203" y="2846903"/>
            <a:ext cx="3430310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Ensemble learning at its best, exhibiting superior accuracy for PM2.5 prediction.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57106" y="3830836"/>
            <a:ext cx="7829788" cy="2148483"/>
          </a:xfrm>
          <a:prstGeom prst="roundRect">
            <a:avLst>
              <a:gd name="adj" fmla="val 3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488" y="4026218"/>
            <a:ext cx="563285" cy="56328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388" y="4181118"/>
            <a:ext cx="253484" cy="25348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52488" y="4777264"/>
            <a:ext cx="354663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Vector Machine (SVR)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852488" y="5183148"/>
            <a:ext cx="7439025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Effective in high-dimensional spaces, offering another perspective on predictive capabilities.</a:t>
            </a:r>
            <a:endParaRPr lang="en-US" sz="1450" dirty="0"/>
          </a:p>
        </p:txBody>
      </p:sp>
      <p:sp>
        <p:nvSpPr>
          <p:cNvPr id="19" name="Text 10"/>
          <p:cNvSpPr/>
          <p:nvPr/>
        </p:nvSpPr>
        <p:spPr>
          <a:xfrm>
            <a:off x="657106" y="6190536"/>
            <a:ext cx="782978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thorough evaluation, the </a:t>
            </a: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 Regressor</a:t>
            </a: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emerged as the top performer in accuracy, validated by our demo values.</a:t>
            </a:r>
            <a:endParaRPr lang="en-US" sz="1450" dirty="0"/>
          </a:p>
        </p:txBody>
      </p:sp>
      <p:sp>
        <p:nvSpPr>
          <p:cNvPr id="20" name="Text 11"/>
          <p:cNvSpPr/>
          <p:nvPr/>
        </p:nvSpPr>
        <p:spPr>
          <a:xfrm>
            <a:off x="657106" y="7002542"/>
            <a:ext cx="782978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Generated Outputs: Predicted values, actual vs. predicted graphs, accuracy tables, and error heatmap data.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610"/>
            <a:ext cx="10938153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APIs: Fueling Frontend Insights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72" y="4129147"/>
            <a:ext cx="311110" cy="3111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99937" y="412277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/predict/latest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399937" y="4571286"/>
            <a:ext cx="578560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Retrieves the next predicted PM2.5 value and its corresponding Air Quality category.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488" y="4129147"/>
            <a:ext cx="311110" cy="311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18753" y="4122777"/>
            <a:ext cx="314253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/predict/batch?limit=100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118753" y="4571286"/>
            <a:ext cx="578572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arrays of actual and predicted values for a specified limit, enabling historical comparison.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72" y="5656124"/>
            <a:ext cx="311110" cy="311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99937" y="5649754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/predict/accuracy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399937" y="6098262"/>
            <a:ext cx="5785604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Returns key accuracy metrics: R² Score, Mean Squared Error (MSE), and Root Mean Squared Error (RMSE).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488" y="5656124"/>
            <a:ext cx="311110" cy="3111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18753" y="5649754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/predict/heatmap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8118753" y="6098262"/>
            <a:ext cx="578572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Delivers the necessary data matrix to generate a visual error heatmap on the dashboard.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25924" y="6995160"/>
            <a:ext cx="131785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new FastAPI endpoints are fully integrated and provide real-time data to the AirAware dashboard, enhancing the user experience with dynamic, AI-driven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63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Enhancements: Visualizing AI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781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48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Chart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3885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dynamic graph showcasing the "Actual vs Predicted PM2.5" values over time for clear comparison.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37817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48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Card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13885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concise display of the "Next Predicted PM2.5 Value" for immediate user awareness.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37817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48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Card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3885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Presents core accuracy metrics (R², MSE, RMSE) to convey model performance.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37817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4843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Heatmap Component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9318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Visually represents the error distribution of predictions, highlighting areas of greater variance.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199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AirAware dashboard now offers comprehensive, AI-based insights, transforming raw data into actionable information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068" y="424339"/>
            <a:ext cx="8393430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AirAware Assistant: Your Intelligent Chatbot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8" y="1311712"/>
            <a:ext cx="6586895" cy="65868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1058" y="1311712"/>
            <a:ext cx="617339" cy="950833"/>
          </a:xfrm>
          <a:prstGeom prst="roundRect">
            <a:avLst>
              <a:gd name="adj" fmla="val 3600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03939" y="1642467"/>
            <a:ext cx="23145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82702" y="1466017"/>
            <a:ext cx="218193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Pollutant Explanations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282702" y="1861423"/>
            <a:ext cx="581525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Clarifies various pollutants (PM2.5, NO2, CO2) and their impact.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511058" y="2416850"/>
            <a:ext cx="617339" cy="950833"/>
          </a:xfrm>
          <a:prstGeom prst="roundRect">
            <a:avLst>
              <a:gd name="adj" fmla="val 3600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3939" y="2747605"/>
            <a:ext cx="23145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82702" y="2571155"/>
            <a:ext cx="243768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AQI Category Breakdown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282702" y="2966561"/>
            <a:ext cx="581525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Helps users understand different Air Quality Index categories and what they mean.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1058" y="3521988"/>
            <a:ext cx="617339" cy="950833"/>
          </a:xfrm>
          <a:prstGeom prst="roundRect">
            <a:avLst>
              <a:gd name="adj" fmla="val 3600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03939" y="3852743"/>
            <a:ext cx="23145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82702" y="3676293"/>
            <a:ext cx="192917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Suggestions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282702" y="4071699"/>
            <a:ext cx="581525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Offers personalized health advice based on current air quality conditions.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7511058" y="4627126"/>
            <a:ext cx="617339" cy="950833"/>
          </a:xfrm>
          <a:prstGeom prst="roundRect">
            <a:avLst>
              <a:gd name="adj" fmla="val 3600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03939" y="4957882"/>
            <a:ext cx="23145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282702" y="4781431"/>
            <a:ext cx="192917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Q&amp;A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8282702" y="5176838"/>
            <a:ext cx="581525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Answers questions about the AirAware project and its functionalities.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7511058" y="5732264"/>
            <a:ext cx="617339" cy="950833"/>
          </a:xfrm>
          <a:prstGeom prst="roundRect">
            <a:avLst>
              <a:gd name="adj" fmla="val 3600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703939" y="6063020"/>
            <a:ext cx="23145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8282702" y="5886569"/>
            <a:ext cx="192917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Simplified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8282702" y="6281976"/>
            <a:ext cx="581525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Explains complex machine learning concepts in easy-to-understand terms.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540068" y="8245793"/>
            <a:ext cx="1355026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as a separate module, the AirAware Assistant leverages OpenAI/Gemini API to provide instant, knowledgeable support.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080"/>
            <a:ext cx="9305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Powering AirAware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34" y="2898457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957" y="2898457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80" y="2898457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603" y="2898457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926" y="2898457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248" y="2898457"/>
            <a:ext cx="1448872" cy="9072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6571" y="2898457"/>
            <a:ext cx="1448872" cy="90725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6894" y="2898457"/>
            <a:ext cx="1448872" cy="90725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0382" y="3987165"/>
            <a:ext cx="1448872" cy="907256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705" y="3987165"/>
            <a:ext cx="1448872" cy="90725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028" y="3987165"/>
            <a:ext cx="1448872" cy="907256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793790" y="52955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robust technology stack ensures a scalable, efficient, and user-friendly AirAware system.</a:t>
            </a:r>
            <a:endParaRPr lang="en-US" sz="1750" dirty="0"/>
          </a:p>
        </p:txBody>
      </p:sp>
      <p:sp>
        <p:nvSpPr>
          <p:cNvPr id="15" name="Text 2"/>
          <p:cNvSpPr/>
          <p:nvPr/>
        </p:nvSpPr>
        <p:spPr>
          <a:xfrm>
            <a:off x="793790" y="59135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From frontend development to advanced machine learning and natural language processing, each tool plays a critical role in bringing our vision to life.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961</Words>
  <Application>Microsoft Office PowerPoint</Application>
  <PresentationFormat>Custom</PresentationFormat>
  <Paragraphs>123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Montserrat</vt:lpstr>
      <vt:lpstr>Montserrat Light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Divya P</dc:creator>
  <cp:lastModifiedBy>SAI SREYA</cp:lastModifiedBy>
  <cp:revision>6</cp:revision>
  <dcterms:created xsi:type="dcterms:W3CDTF">2025-12-04T14:24:18Z</dcterms:created>
  <dcterms:modified xsi:type="dcterms:W3CDTF">2025-12-30T14:39:12Z</dcterms:modified>
</cp:coreProperties>
</file>